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4"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80" d="100"/>
          <a:sy n="80" d="100"/>
        </p:scale>
        <p:origin x="1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25789" y="3048743"/>
            <a:ext cx="8790886" cy="1964927"/>
          </a:xfrm>
        </p:spPr>
        <p:txBody>
          <a:bodyPr>
            <a:normAutofit fontScale="90000"/>
          </a:bodyPr>
          <a:lstStyle/>
          <a:p>
            <a:pPr algn="ctr"/>
            <a:r>
              <a:rPr lang="tr-TR" dirty="0" smtClean="0">
                <a:latin typeface="Algerian" panose="04020705040A02060702" pitchFamily="82" charset="0"/>
              </a:rPr>
              <a:t>ROAD TO COUNTRY </a:t>
            </a:r>
            <a:br>
              <a:rPr lang="tr-TR" dirty="0" smtClean="0">
                <a:latin typeface="Algerian" panose="04020705040A02060702" pitchFamily="82" charset="0"/>
              </a:rPr>
            </a:br>
            <a:r>
              <a:rPr lang="tr-TR" dirty="0" smtClean="0">
                <a:latin typeface="Algerian" panose="04020705040A02060702" pitchFamily="82" charset="0"/>
              </a:rPr>
              <a:t>KNOWLEDGE</a:t>
            </a:r>
            <a:br>
              <a:rPr lang="tr-TR" dirty="0" smtClean="0">
                <a:latin typeface="Algerian" panose="04020705040A02060702" pitchFamily="82" charset="0"/>
              </a:rPr>
            </a:br>
            <a:r>
              <a:rPr lang="tr-TR" dirty="0" smtClean="0">
                <a:latin typeface="Algerian" panose="04020705040A02060702" pitchFamily="82" charset="0"/>
              </a:rPr>
              <a:t>Kocaeli/</a:t>
            </a:r>
            <a:r>
              <a:rPr lang="tr-TR" dirty="0" err="1" smtClean="0">
                <a:latin typeface="Algerian" panose="04020705040A02060702" pitchFamily="82" charset="0"/>
              </a:rPr>
              <a:t>Korfez</a:t>
            </a:r>
            <a:r>
              <a:rPr lang="tr-TR" dirty="0" smtClean="0">
                <a:latin typeface="Algerian" panose="04020705040A02060702" pitchFamily="82" charset="0"/>
              </a:rPr>
              <a:t/>
            </a:r>
            <a:br>
              <a:rPr lang="tr-TR" dirty="0" smtClean="0">
                <a:latin typeface="Algerian" panose="04020705040A02060702" pitchFamily="82" charset="0"/>
              </a:rPr>
            </a:br>
            <a:r>
              <a:rPr lang="tr-TR" dirty="0" err="1" smtClean="0">
                <a:latin typeface="Algerian" panose="04020705040A02060702" pitchFamily="82" charset="0"/>
              </a:rPr>
              <a:t>Çamlıtepe</a:t>
            </a:r>
            <a:r>
              <a:rPr lang="tr-TR" dirty="0" smtClean="0">
                <a:latin typeface="Algerian" panose="04020705040A02060702" pitchFamily="82" charset="0"/>
              </a:rPr>
              <a:t> </a:t>
            </a:r>
            <a:r>
              <a:rPr lang="tr-TR" dirty="0" err="1" smtClean="0">
                <a:latin typeface="Algerian" panose="04020705040A02060702" pitchFamily="82" charset="0"/>
              </a:rPr>
              <a:t>Mtal</a:t>
            </a:r>
            <a:r>
              <a:rPr lang="tr-TR" dirty="0" smtClean="0">
                <a:latin typeface="Algerian" panose="04020705040A02060702" pitchFamily="82" charset="0"/>
              </a:rPr>
              <a:t> </a:t>
            </a:r>
            <a:r>
              <a:rPr lang="tr-TR" dirty="0" err="1" smtClean="0">
                <a:latin typeface="Algerian" panose="04020705040A02060702" pitchFamily="82" charset="0"/>
              </a:rPr>
              <a:t>team</a:t>
            </a:r>
            <a:endParaRPr lang="tr-TR" dirty="0">
              <a:latin typeface="Algerian" panose="04020705040A02060702" pitchFamily="82" charset="0"/>
            </a:endParaRPr>
          </a:p>
        </p:txBody>
      </p:sp>
      <p:pic>
        <p:nvPicPr>
          <p:cNvPr id="4" name="Resim 3"/>
          <p:cNvPicPr>
            <a:picLocks noChangeAspect="1"/>
          </p:cNvPicPr>
          <p:nvPr/>
        </p:nvPicPr>
        <p:blipFill>
          <a:blip r:embed="rId2"/>
          <a:stretch>
            <a:fillRect/>
          </a:stretch>
        </p:blipFill>
        <p:spPr>
          <a:xfrm>
            <a:off x="9918270" y="131102"/>
            <a:ext cx="2196811" cy="2841681"/>
          </a:xfrm>
          <a:prstGeom prst="rect">
            <a:avLst/>
          </a:prstGeom>
        </p:spPr>
      </p:pic>
      <p:pic>
        <p:nvPicPr>
          <p:cNvPr id="5" name="Resim 4"/>
          <p:cNvPicPr>
            <a:picLocks noChangeAspect="1"/>
          </p:cNvPicPr>
          <p:nvPr/>
        </p:nvPicPr>
        <p:blipFill>
          <a:blip r:embed="rId3"/>
          <a:stretch>
            <a:fillRect/>
          </a:stretch>
        </p:blipFill>
        <p:spPr>
          <a:xfrm>
            <a:off x="325103" y="131102"/>
            <a:ext cx="3605213" cy="2111791"/>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2827" y="5013670"/>
            <a:ext cx="3118686" cy="1751888"/>
          </a:xfrm>
          <a:prstGeom prst="rect">
            <a:avLst/>
          </a:prstGeom>
        </p:spPr>
      </p:pic>
    </p:spTree>
    <p:extLst>
      <p:ext uri="{BB962C8B-B14F-4D97-AF65-F5344CB8AC3E}">
        <p14:creationId xmlns:p14="http://schemas.microsoft.com/office/powerpoint/2010/main" val="3290290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bwMode="auto">
          <a:xfrm>
            <a:off x="2589212" y="570379"/>
            <a:ext cx="8007385" cy="119585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457" rIns="0" bIns="-17457"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Some</a:t>
            </a:r>
            <a: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of </a:t>
            </a: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Turkey's</a:t>
            </a:r>
            <a: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a:t>
            </a: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natural</a:t>
            </a:r>
            <a: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a:t>
            </a: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beauty</a:t>
            </a:r>
            <a: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a:t>
            </a:r>
            <a:b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b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and</a:t>
            </a:r>
            <a:r>
              <a:rPr kumimoji="0" lang="tr-TR" sz="4000" b="1" i="0" u="none" strike="noStrike" cap="none" normalizeH="0" baseline="0" dirty="0" smtClean="0">
                <a:ln>
                  <a:noFill/>
                </a:ln>
                <a:solidFill>
                  <a:srgbClr val="202124"/>
                </a:solidFill>
                <a:effectLst>
                  <a:outerShdw blurRad="38100" dist="38100" dir="2700000" algn="tl">
                    <a:srgbClr val="000000">
                      <a:alpha val="43137"/>
                    </a:srgbClr>
                  </a:outerShdw>
                </a:effectLst>
                <a:latin typeface="inherit"/>
              </a:rPr>
              <a:t> Nature </a:t>
            </a:r>
            <a:r>
              <a:rPr kumimoji="0" lang="tr-TR" sz="4000" b="1" i="0" u="none" strike="noStrike" cap="none" normalizeH="0" baseline="0" dirty="0" err="1" smtClean="0">
                <a:ln>
                  <a:noFill/>
                </a:ln>
                <a:solidFill>
                  <a:srgbClr val="202124"/>
                </a:solidFill>
                <a:effectLst>
                  <a:outerShdw blurRad="38100" dist="38100" dir="2700000" algn="tl">
                    <a:srgbClr val="000000">
                      <a:alpha val="43137"/>
                    </a:srgbClr>
                  </a:outerShdw>
                </a:effectLst>
                <a:latin typeface="inherit"/>
              </a:rPr>
              <a:t>Parks</a:t>
            </a:r>
            <a:r>
              <a:rPr kumimoji="0" lang="tr-TR" sz="2000" b="1" i="0" u="none" strike="noStrike" cap="none" normalizeH="0" baseline="0" dirty="0" smtClean="0">
                <a:ln>
                  <a:noFill/>
                </a:ln>
                <a:solidFill>
                  <a:schemeClr val="tx1"/>
                </a:solidFill>
                <a:effectLst>
                  <a:outerShdw blurRad="38100" dist="38100" dir="2700000" algn="tl">
                    <a:srgbClr val="000000">
                      <a:alpha val="43137"/>
                    </a:srgbClr>
                  </a:outerShdw>
                </a:effectLst>
              </a:rPr>
              <a:t> </a:t>
            </a:r>
            <a:endParaRPr kumimoji="0" lang="tr-TR"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pic>
        <p:nvPicPr>
          <p:cNvPr id="8195" name="Picture 3" descr="Sonbaharda Güzelleşen 10 Tabiat Parkı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904" y="2041191"/>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5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down)">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504" y="3545304"/>
            <a:ext cx="5871410" cy="2935705"/>
          </a:xfrm>
          <a:prstGeom prst="rect">
            <a:avLst/>
          </a:prstGeom>
        </p:spPr>
      </p:pic>
      <p:sp>
        <p:nvSpPr>
          <p:cNvPr id="3" name="Metin kutusu 2"/>
          <p:cNvSpPr txBox="1"/>
          <p:nvPr/>
        </p:nvSpPr>
        <p:spPr>
          <a:xfrm>
            <a:off x="1925053" y="352927"/>
            <a:ext cx="9031705" cy="830997"/>
          </a:xfrm>
          <a:prstGeom prst="rect">
            <a:avLst/>
          </a:prstGeom>
          <a:noFill/>
        </p:spPr>
        <p:txBody>
          <a:bodyPr wrap="square" rtlCol="0">
            <a:spAutoFit/>
          </a:bodyPr>
          <a:lstStyle/>
          <a:p>
            <a:r>
              <a:rPr lang="tr-TR" sz="2400" b="1" dirty="0" smtClean="0">
                <a:ln w="0"/>
                <a:effectLst>
                  <a:outerShdw blurRad="38100" dist="19050" dir="2700000" algn="tl" rotWithShape="0">
                    <a:schemeClr val="dk1">
                      <a:alpha val="40000"/>
                    </a:schemeClr>
                  </a:outerShdw>
                </a:effectLst>
              </a:rPr>
              <a:t>Kocaeli/ </a:t>
            </a:r>
            <a:r>
              <a:rPr lang="tr-TR" sz="2400" b="1" dirty="0" err="1" smtClean="0">
                <a:ln w="0"/>
                <a:effectLst>
                  <a:outerShdw blurRad="38100" dist="19050" dir="2700000" algn="tl" rotWithShape="0">
                    <a:schemeClr val="dk1">
                      <a:alpha val="40000"/>
                    </a:schemeClr>
                  </a:outerShdw>
                </a:effectLst>
              </a:rPr>
              <a:t>Kartepe</a:t>
            </a:r>
            <a:r>
              <a:rPr lang="tr-TR" sz="2400" b="1" dirty="0" smtClean="0">
                <a:ln w="0"/>
                <a:effectLst>
                  <a:outerShdw blurRad="38100" dist="19050" dir="2700000" algn="tl" rotWithShape="0">
                    <a:schemeClr val="dk1">
                      <a:alpha val="40000"/>
                    </a:schemeClr>
                  </a:outerShdw>
                </a:effectLst>
              </a:rPr>
              <a:t> </a:t>
            </a:r>
          </a:p>
          <a:p>
            <a:endParaRPr lang="tr-TR" sz="2400" dirty="0">
              <a:ln w="0"/>
              <a:effectLst>
                <a:outerShdw blurRad="38100" dist="19050" dir="2700000" algn="tl" rotWithShape="0">
                  <a:schemeClr val="dk1">
                    <a:alpha val="40000"/>
                  </a:schemeClr>
                </a:outerShdw>
              </a:effectLst>
            </a:endParaRPr>
          </a:p>
        </p:txBody>
      </p:sp>
      <p:sp>
        <p:nvSpPr>
          <p:cNvPr id="6" name="Rectangle 3"/>
          <p:cNvSpPr>
            <a:spLocks noChangeArrowheads="1"/>
          </p:cNvSpPr>
          <p:nvPr/>
        </p:nvSpPr>
        <p:spPr bwMode="auto">
          <a:xfrm>
            <a:off x="2045368" y="930230"/>
            <a:ext cx="7956884" cy="158057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err="1" smtClean="0">
                <a:ln>
                  <a:noFill/>
                </a:ln>
                <a:solidFill>
                  <a:srgbClr val="202124"/>
                </a:solidFill>
                <a:effectLst/>
                <a:latin typeface="inherit"/>
              </a:rPr>
              <a:t>There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many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other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activities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that</a:t>
            </a:r>
            <a:r>
              <a:rPr kumimoji="0" lang="tr-TR" sz="2100" b="0" i="0" u="none" strike="noStrike" cap="none" normalizeH="0" baseline="0" dirty="0" smtClean="0">
                <a:ln>
                  <a:noFill/>
                </a:ln>
                <a:solidFill>
                  <a:srgbClr val="202124"/>
                </a:solidFill>
                <a:effectLst/>
                <a:latin typeface="inherit"/>
              </a:rPr>
              <a:t> can be done in </a:t>
            </a:r>
            <a:r>
              <a:rPr kumimoji="0" lang="tr-TR" sz="2100" b="0" i="0" u="none" strike="noStrike" cap="none" normalizeH="0" baseline="0" dirty="0" err="1" smtClean="0">
                <a:ln>
                  <a:noFill/>
                </a:ln>
                <a:solidFill>
                  <a:srgbClr val="202124"/>
                </a:solidFill>
                <a:effectLst/>
                <a:latin typeface="inherit"/>
              </a:rPr>
              <a:t>Kartepe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which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dazzles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its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natural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beauties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You</a:t>
            </a:r>
            <a:r>
              <a:rPr kumimoji="0" lang="tr-TR" sz="2100" b="0" i="0" u="none" strike="noStrike" cap="none" normalizeH="0" baseline="0" dirty="0" smtClean="0">
                <a:ln>
                  <a:noFill/>
                </a:ln>
                <a:solidFill>
                  <a:srgbClr val="202124"/>
                </a:solidFill>
                <a:effectLst/>
                <a:latin typeface="inherit"/>
              </a:rPr>
              <a:t> can </a:t>
            </a:r>
            <a:r>
              <a:rPr kumimoji="0" lang="tr-TR" sz="2100" b="0" i="0" u="none" strike="noStrike" cap="none" normalizeH="0" baseline="0" dirty="0" err="1" smtClean="0">
                <a:ln>
                  <a:noFill/>
                </a:ln>
                <a:solidFill>
                  <a:srgbClr val="202124"/>
                </a:solidFill>
                <a:effectLst/>
                <a:latin typeface="inherit"/>
              </a:rPr>
              <a:t>leave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wonderful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memories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from</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Kartepe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which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provides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many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activities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such</a:t>
            </a:r>
            <a:r>
              <a:rPr kumimoji="0" lang="tr-TR" sz="2100" b="0" i="0" u="none" strike="noStrike" cap="none" normalizeH="0" baseline="0" dirty="0" smtClean="0">
                <a:ln>
                  <a:noFill/>
                </a:ln>
                <a:solidFill>
                  <a:srgbClr val="202124"/>
                </a:solidFill>
                <a:effectLst/>
                <a:latin typeface="inherit"/>
              </a:rPr>
              <a:t> as </a:t>
            </a:r>
            <a:r>
              <a:rPr kumimoji="0" lang="tr-TR" sz="2100" b="0" i="0" u="none" strike="noStrike" cap="none" normalizeH="0" baseline="0" dirty="0" err="1" smtClean="0">
                <a:ln>
                  <a:noFill/>
                </a:ln>
                <a:solidFill>
                  <a:srgbClr val="202124"/>
                </a:solidFill>
                <a:effectLst/>
                <a:latin typeface="inherit"/>
              </a:rPr>
              <a:t>hiking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paragliding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horse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riding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paintball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bird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watching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mountain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biking</a:t>
            </a:r>
            <a:r>
              <a:rPr kumimoji="0" lang="tr-TR" sz="2100" b="0" i="0" u="none" strike="noStrike" cap="none" normalizeH="0" baseline="0" dirty="0" smtClean="0">
                <a:ln>
                  <a:noFill/>
                </a:ln>
                <a:solidFill>
                  <a:srgbClr val="202124"/>
                </a:solidFill>
                <a:effectLst/>
                <a:latin typeface="inherit"/>
              </a:rPr>
              <a:t>.</a:t>
            </a:r>
            <a:r>
              <a:rPr kumimoji="0" lang="tr-TR" sz="1100" b="0" i="0" u="none" strike="noStrike" cap="none" normalizeH="0" baseline="0" dirty="0" smtClean="0">
                <a:ln>
                  <a:noFill/>
                </a:ln>
                <a:solidFill>
                  <a:schemeClr val="tx1"/>
                </a:solidFill>
                <a:effectLst/>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278" y="3545304"/>
            <a:ext cx="4173954" cy="2949594"/>
          </a:xfrm>
          <a:prstGeom prst="rect">
            <a:avLst/>
          </a:prstGeom>
        </p:spPr>
      </p:pic>
    </p:spTree>
    <p:extLst>
      <p:ext uri="{BB962C8B-B14F-4D97-AF65-F5344CB8AC3E}">
        <p14:creationId xmlns:p14="http://schemas.microsoft.com/office/powerpoint/2010/main" val="31306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679" y="4106779"/>
            <a:ext cx="3705726" cy="247048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300" y="1780674"/>
            <a:ext cx="3837271" cy="4796589"/>
          </a:xfrm>
          <a:prstGeom prst="rect">
            <a:avLst/>
          </a:prstGeom>
        </p:spPr>
      </p:pic>
      <p:sp>
        <p:nvSpPr>
          <p:cNvPr id="4" name="Metin kutusu 3"/>
          <p:cNvSpPr txBox="1"/>
          <p:nvPr/>
        </p:nvSpPr>
        <p:spPr>
          <a:xfrm>
            <a:off x="1524001" y="501224"/>
            <a:ext cx="6015789" cy="461665"/>
          </a:xfrm>
          <a:prstGeom prst="rect">
            <a:avLst/>
          </a:prstGeom>
          <a:noFill/>
        </p:spPr>
        <p:txBody>
          <a:bodyPr wrap="square" rtlCol="0">
            <a:spAutoFit/>
          </a:bodyPr>
          <a:lstStyle/>
          <a:p>
            <a:r>
              <a:rPr lang="tr-TR" sz="2400" b="1" i="1" dirty="0" smtClean="0"/>
              <a:t>Kocaeli/Kandıra Pink </a:t>
            </a:r>
            <a:r>
              <a:rPr lang="tr-TR" sz="2400" b="1" i="1" dirty="0" err="1" smtClean="0"/>
              <a:t>Rocks</a:t>
            </a:r>
            <a:endParaRPr lang="tr-TR" sz="2400" b="1" i="1" dirty="0"/>
          </a:p>
        </p:txBody>
      </p:sp>
      <p:sp>
        <p:nvSpPr>
          <p:cNvPr id="5" name="Rectangle 1"/>
          <p:cNvSpPr>
            <a:spLocks noChangeArrowheads="1"/>
          </p:cNvSpPr>
          <p:nvPr/>
        </p:nvSpPr>
        <p:spPr bwMode="auto">
          <a:xfrm>
            <a:off x="1524001" y="1259800"/>
            <a:ext cx="5759116" cy="25500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smtClean="0">
                <a:ln>
                  <a:noFill/>
                </a:ln>
                <a:solidFill>
                  <a:srgbClr val="202124"/>
                </a:solidFill>
                <a:effectLst/>
                <a:latin typeface="inherit"/>
              </a:rPr>
              <a:t>Pink </a:t>
            </a:r>
            <a:r>
              <a:rPr kumimoji="0" lang="tr-TR" sz="2100" b="0" i="0" u="none" strike="noStrike" cap="none" normalizeH="0" baseline="0" dirty="0" err="1" smtClean="0">
                <a:ln>
                  <a:noFill/>
                </a:ln>
                <a:solidFill>
                  <a:srgbClr val="202124"/>
                </a:solidFill>
                <a:effectLst/>
                <a:latin typeface="inherit"/>
              </a:rPr>
              <a:t>Rocks</a:t>
            </a:r>
            <a:r>
              <a:rPr kumimoji="0" lang="tr-TR" sz="2100" b="0" i="0" u="none" strike="noStrike" cap="none" normalizeH="0" baseline="0" dirty="0" smtClean="0">
                <a:ln>
                  <a:noFill/>
                </a:ln>
                <a:solidFill>
                  <a:srgbClr val="202124"/>
                </a:solidFill>
                <a:effectLst/>
                <a:latin typeface="inherit"/>
              </a:rPr>
              <a:t> is </a:t>
            </a:r>
            <a:r>
              <a:rPr kumimoji="0" lang="tr-TR" sz="2100" b="0" i="0" u="none" strike="noStrike" cap="none" normalizeH="0" baseline="0" dirty="0" err="1" smtClean="0">
                <a:ln>
                  <a:noFill/>
                </a:ln>
                <a:solidFill>
                  <a:srgbClr val="202124"/>
                </a:solidFill>
                <a:effectLst/>
                <a:latin typeface="inherit"/>
              </a:rPr>
              <a:t>one</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must-see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places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its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interesting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geological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structure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Besides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existence</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prehistoric</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finds</a:t>
            </a:r>
            <a:r>
              <a:rPr kumimoji="0" lang="tr-TR" sz="2100" b="0" i="0" u="none" strike="noStrike" cap="none" normalizeH="0" baseline="0" dirty="0" smtClean="0">
                <a:ln>
                  <a:noFill/>
                </a:ln>
                <a:solidFill>
                  <a:srgbClr val="202124"/>
                </a:solidFill>
                <a:effectLst/>
                <a:latin typeface="inherit"/>
              </a:rPr>
              <a:t>, it has </a:t>
            </a:r>
            <a:r>
              <a:rPr kumimoji="0" lang="tr-TR" sz="2100" b="0" i="0" u="none" strike="noStrike" cap="none" normalizeH="0" baseline="0" dirty="0" err="1" smtClean="0">
                <a:ln>
                  <a:noFill/>
                </a:ln>
                <a:solidFill>
                  <a:srgbClr val="202124"/>
                </a:solidFill>
                <a:effectLst/>
                <a:latin typeface="inherit"/>
              </a:rPr>
              <a:t>been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used</a:t>
            </a:r>
            <a:r>
              <a:rPr kumimoji="0" lang="tr-TR" sz="2100" b="0" i="0" u="none" strike="noStrike" cap="none" normalizeH="0" baseline="0" dirty="0" smtClean="0">
                <a:ln>
                  <a:noFill/>
                </a:ln>
                <a:solidFill>
                  <a:srgbClr val="202124"/>
                </a:solidFill>
                <a:effectLst/>
                <a:latin typeface="inherit"/>
              </a:rPr>
              <a:t> as a </a:t>
            </a:r>
            <a:r>
              <a:rPr kumimoji="0" lang="tr-TR" sz="2100" b="0" i="0" u="none" strike="noStrike" cap="none" normalizeH="0" baseline="0" dirty="0" err="1" smtClean="0">
                <a:ln>
                  <a:noFill/>
                </a:ln>
                <a:solidFill>
                  <a:srgbClr val="202124"/>
                </a:solidFill>
                <a:effectLst/>
                <a:latin typeface="inherit"/>
              </a:rPr>
              <a:t>quarry</a:t>
            </a:r>
            <a:r>
              <a:rPr kumimoji="0" lang="tr-TR" sz="2100" b="0" i="0" u="none" strike="noStrike" cap="none" normalizeH="0" baseline="0" dirty="0" smtClean="0">
                <a:ln>
                  <a:noFill/>
                </a:ln>
                <a:solidFill>
                  <a:srgbClr val="202124"/>
                </a:solidFill>
                <a:effectLst/>
                <a:latin typeface="inherit"/>
              </a:rPr>
              <a:t> since </a:t>
            </a:r>
            <a:r>
              <a:rPr kumimoji="0" lang="tr-TR" sz="2100" b="0" i="0" u="none" strike="noStrike" cap="none" normalizeH="0" baseline="0" dirty="0" err="1" smtClean="0">
                <a:ln>
                  <a:noFill/>
                </a:ln>
                <a:solidFill>
                  <a:srgbClr val="202124"/>
                </a:solidFill>
                <a:effectLst/>
                <a:latin typeface="inherit"/>
              </a:rPr>
              <a:t>Antiquity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soft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pink</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rocks</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water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harden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after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removed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Because</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these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features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were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cut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into</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rectangles</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Ottoman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Period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transported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to</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Istanbul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sea</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used</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architecture</a:t>
            </a:r>
            <a:r>
              <a:rPr kumimoji="0" lang="tr-TR" sz="2100" b="0" i="0" u="none" strike="noStrike" cap="none" normalizeH="0" baseline="0" dirty="0" smtClean="0">
                <a:ln>
                  <a:noFill/>
                </a:ln>
                <a:solidFill>
                  <a:srgbClr val="202124"/>
                </a:solidFill>
                <a:effectLst/>
                <a:latin typeface="inherit"/>
              </a:rPr>
              <a:t>.</a:t>
            </a:r>
            <a:r>
              <a:rPr kumimoji="0" lang="tr-TR" sz="1100" b="0" i="0" u="none" strike="noStrike" cap="none" normalizeH="0" baseline="0" dirty="0" smtClean="0">
                <a:ln>
                  <a:noFill/>
                </a:ln>
                <a:solidFill>
                  <a:schemeClr val="tx1"/>
                </a:solidFill>
                <a:effectLst/>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83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0" presetClass="emph" presetSubtype="0" fill="hold" nodeType="clickEffect">
                                  <p:stCondLst>
                                    <p:cond delay="0"/>
                                  </p:stCondLst>
                                  <p:childTnLst>
                                    <p:animClr clrSpc="hsl" dir="cw">
                                      <p:cBhvr override="childStyle">
                                        <p:cTn id="13" dur="500" fill="hold"/>
                                        <p:tgtEl>
                                          <p:spTgt spid="5">
                                            <p:txEl>
                                              <p:pRg st="0" end="0"/>
                                            </p:txEl>
                                          </p:spTgt>
                                        </p:tgtEl>
                                        <p:attrNameLst>
                                          <p:attrName>style.color</p:attrName>
                                        </p:attrNameLst>
                                      </p:cBhvr>
                                      <p:by>
                                        <p:hsl h="0" s="12549" l="25098"/>
                                      </p:by>
                                    </p:animClr>
                                    <p:animClr clrSpc="hsl" dir="cw">
                                      <p:cBhvr>
                                        <p:cTn id="14" dur="500" fill="hold"/>
                                        <p:tgtEl>
                                          <p:spTgt spid="5">
                                            <p:txEl>
                                              <p:pRg st="0" end="0"/>
                                            </p:txEl>
                                          </p:spTgt>
                                        </p:tgtEl>
                                        <p:attrNameLst>
                                          <p:attrName>fillcolor</p:attrName>
                                        </p:attrNameLst>
                                      </p:cBhvr>
                                      <p:by>
                                        <p:hsl h="0" s="12549" l="25098"/>
                                      </p:by>
                                    </p:animClr>
                                    <p:animClr clrSpc="hsl" dir="cw">
                                      <p:cBhvr>
                                        <p:cTn id="15" dur="500" fill="hold"/>
                                        <p:tgtEl>
                                          <p:spTgt spid="5">
                                            <p:txEl>
                                              <p:pRg st="0" end="0"/>
                                            </p:txEl>
                                          </p:spTgt>
                                        </p:tgtEl>
                                        <p:attrNameLst>
                                          <p:attrName>stroke.color</p:attrName>
                                        </p:attrNameLst>
                                      </p:cBhvr>
                                      <p:by>
                                        <p:hsl h="0" s="12549" l="25098"/>
                                      </p:by>
                                    </p:animClr>
                                    <p:set>
                                      <p:cBhvr>
                                        <p:cTn id="16" dur="500" fill="hold"/>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39821" y="577688"/>
            <a:ext cx="5089043" cy="1280890"/>
          </a:xfrm>
        </p:spPr>
        <p:txBody>
          <a:bodyPr/>
          <a:lstStyle/>
          <a:p>
            <a:r>
              <a:rPr lang="tr-TR" dirty="0" smtClean="0"/>
              <a:t>Bolu/ Yedigöller</a:t>
            </a:r>
            <a:br>
              <a:rPr lang="tr-TR" dirty="0" smtClean="0"/>
            </a:b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397" y="3956407"/>
            <a:ext cx="4084973" cy="2718364"/>
          </a:xfrm>
          <a:prstGeom prst="rect">
            <a:avLst/>
          </a:prstGeom>
        </p:spPr>
      </p:pic>
      <p:sp>
        <p:nvSpPr>
          <p:cNvPr id="4" name="Rectangle 1"/>
          <p:cNvSpPr>
            <a:spLocks noChangeArrowheads="1"/>
          </p:cNvSpPr>
          <p:nvPr/>
        </p:nvSpPr>
        <p:spPr bwMode="auto">
          <a:xfrm>
            <a:off x="1074822" y="1229875"/>
            <a:ext cx="10619874" cy="25500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1642-hectare Yedigöller </a:t>
            </a:r>
            <a:r>
              <a:rPr kumimoji="0" lang="tr-TR" sz="2100" b="0" i="0" u="none" strike="noStrike" cap="none" normalizeH="0" baseline="0" dirty="0" err="1" smtClean="0">
                <a:ln>
                  <a:noFill/>
                </a:ln>
                <a:solidFill>
                  <a:srgbClr val="202124"/>
                </a:solidFill>
                <a:effectLst/>
                <a:latin typeface="inherit"/>
              </a:rPr>
              <a:t>Basin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protected</a:t>
            </a:r>
            <a:r>
              <a:rPr kumimoji="0" lang="tr-TR" sz="2100" b="0" i="0" u="none" strike="noStrike" cap="none" normalizeH="0" baseline="0" dirty="0" smtClean="0">
                <a:ln>
                  <a:noFill/>
                </a:ln>
                <a:solidFill>
                  <a:srgbClr val="202124"/>
                </a:solidFill>
                <a:effectLst/>
                <a:latin typeface="inherit"/>
              </a:rPr>
              <a:t> as a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in 1965.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basin</a:t>
            </a:r>
            <a:r>
              <a:rPr kumimoji="0" lang="tr-TR" sz="2100" b="0" i="0" u="none" strike="noStrike" cap="none" normalizeH="0" baseline="0" dirty="0" smtClean="0">
                <a:ln>
                  <a:noFill/>
                </a:ln>
                <a:solidFill>
                  <a:srgbClr val="202124"/>
                </a:solidFill>
                <a:effectLst/>
                <a:latin typeface="inherit"/>
              </a:rPr>
              <a:t> is </a:t>
            </a:r>
            <a:r>
              <a:rPr kumimoji="0" lang="tr-TR" sz="2100" b="0" i="0" u="none" strike="noStrike" cap="none" normalizeH="0" baseline="0" dirty="0" err="1" smtClean="0">
                <a:ln>
                  <a:noFill/>
                </a:ln>
                <a:solidFill>
                  <a:srgbClr val="202124"/>
                </a:solidFill>
                <a:effectLst/>
                <a:latin typeface="inherit"/>
              </a:rPr>
              <a:t>formed</a:t>
            </a:r>
            <a:r>
              <a:rPr kumimoji="0" lang="tr-TR" sz="2100" b="0" i="0" u="none" strike="noStrike" cap="none" normalizeH="0" baseline="0" dirty="0" smtClean="0">
                <a:ln>
                  <a:noFill/>
                </a:ln>
                <a:solidFill>
                  <a:srgbClr val="202124"/>
                </a:solidFill>
                <a:effectLst/>
                <a:latin typeface="inherit"/>
              </a:rPr>
              <a:t> as a </a:t>
            </a:r>
            <a:r>
              <a:rPr kumimoji="0" lang="tr-TR" sz="2100" b="0" i="0" u="none" strike="noStrike" cap="none" normalizeH="0" baseline="0" dirty="0" err="1" smtClean="0">
                <a:ln>
                  <a:noFill/>
                </a:ln>
                <a:solidFill>
                  <a:srgbClr val="202124"/>
                </a:solidFill>
                <a:effectLst/>
                <a:latin typeface="inherit"/>
              </a:rPr>
              <a:t>result</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sliding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masses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blocking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valleys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Connected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surface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underground </a:t>
            </a:r>
            <a:r>
              <a:rPr kumimoji="0" lang="tr-TR" sz="2100" b="0" i="0" u="none" strike="noStrike" cap="none" normalizeH="0" baseline="0" dirty="0" err="1" smtClean="0">
                <a:ln>
                  <a:noFill/>
                </a:ln>
                <a:solidFill>
                  <a:srgbClr val="202124"/>
                </a:solidFill>
                <a:effectLst/>
                <a:latin typeface="inherit"/>
              </a:rPr>
              <a:t>flows</a:t>
            </a:r>
            <a:r>
              <a:rPr kumimoji="0" lang="tr-TR" sz="2100" b="0" i="0" u="none" strike="noStrike" cap="none" normalizeH="0" baseline="0" dirty="0" smtClean="0">
                <a:ln>
                  <a:noFill/>
                </a:ln>
                <a:solidFill>
                  <a:srgbClr val="202124"/>
                </a:solidFill>
                <a:effectLst/>
                <a:latin typeface="inherit"/>
              </a:rPr>
              <a:t>, 1500 m </a:t>
            </a:r>
            <a:r>
              <a:rPr kumimoji="0" lang="tr-TR" sz="2100" b="0" i="0" u="none" strike="noStrike" cap="none" normalizeH="0" baseline="0" dirty="0" err="1" smtClean="0">
                <a:ln>
                  <a:noFill/>
                </a:ln>
                <a:solidFill>
                  <a:srgbClr val="202124"/>
                </a:solidFill>
                <a:effectLst/>
                <a:latin typeface="inherit"/>
              </a:rPr>
              <a:t>from</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north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to</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south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consists</a:t>
            </a:r>
            <a:r>
              <a:rPr kumimoji="0" lang="tr-TR" sz="2100" b="0" i="0" u="none" strike="noStrike" cap="none" normalizeH="0" baseline="0" dirty="0" smtClean="0">
                <a:ln>
                  <a:noFill/>
                </a:ln>
                <a:solidFill>
                  <a:srgbClr val="202124"/>
                </a:solidFill>
                <a:effectLst/>
                <a:latin typeface="inherit"/>
              </a:rPr>
              <a:t> of 7 </a:t>
            </a:r>
            <a:r>
              <a:rPr kumimoji="0" lang="tr-TR" sz="2100" b="0" i="0" u="none" strike="noStrike" cap="none" normalizeH="0" baseline="0" dirty="0" err="1" smtClean="0">
                <a:ln>
                  <a:noFill/>
                </a:ln>
                <a:solidFill>
                  <a:srgbClr val="202124"/>
                </a:solidFill>
                <a:effectLst/>
                <a:latin typeface="inherit"/>
              </a:rPr>
              <a:t>lakes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lined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up</a:t>
            </a:r>
            <a:r>
              <a:rPr kumimoji="0" lang="tr-TR" sz="2100" b="0" i="0" u="none" strike="noStrike" cap="none" normalizeH="0" baseline="0" dirty="0" smtClean="0">
                <a:ln>
                  <a:noFill/>
                </a:ln>
                <a:solidFill>
                  <a:srgbClr val="202124"/>
                </a:solidFill>
                <a:effectLst/>
                <a:latin typeface="inherit"/>
              </a:rPr>
              <a:t> at a </a:t>
            </a:r>
            <a:r>
              <a:rPr kumimoji="0" lang="tr-TR" sz="2100" b="0" i="0" u="none" strike="noStrike" cap="none" normalizeH="0" baseline="0" dirty="0" err="1" smtClean="0">
                <a:ln>
                  <a:noFill/>
                </a:ln>
                <a:solidFill>
                  <a:srgbClr val="202124"/>
                </a:solidFill>
                <a:effectLst/>
                <a:latin typeface="inherit"/>
              </a:rPr>
              <a:t>distance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From</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remains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belonging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to</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new</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Byzantine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period</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Köyyeri</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area</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a:t>
            </a:r>
            <a:r>
              <a:rPr kumimoji="0" lang="tr-TR" sz="2100" b="0" i="0" u="none" strike="noStrike" cap="none" normalizeH="0" baseline="0" dirty="0" err="1" smtClean="0">
                <a:ln>
                  <a:noFill/>
                </a:ln>
                <a:solidFill>
                  <a:srgbClr val="202124"/>
                </a:solidFill>
                <a:effectLst/>
                <a:latin typeface="inherit"/>
              </a:rPr>
              <a:t>It</a:t>
            </a:r>
            <a:r>
              <a:rPr kumimoji="0" lang="tr-TR" sz="2100" b="0" i="0" u="none" strike="noStrike" cap="none" normalizeH="0" baseline="0" dirty="0" smtClean="0">
                <a:ln>
                  <a:noFill/>
                </a:ln>
                <a:solidFill>
                  <a:srgbClr val="202124"/>
                </a:solidFill>
                <a:effectLst/>
                <a:latin typeface="inherit"/>
              </a:rPr>
              <a:t> is </a:t>
            </a:r>
            <a:r>
              <a:rPr kumimoji="0" lang="tr-TR" sz="2100" b="0" i="0" u="none" strike="noStrike" cap="none" normalizeH="0" baseline="0" dirty="0" err="1" smtClean="0">
                <a:ln>
                  <a:noFill/>
                </a:ln>
                <a:solidFill>
                  <a:srgbClr val="202124"/>
                </a:solidFill>
                <a:effectLst/>
                <a:latin typeface="inherit"/>
              </a:rPr>
              <a:t>understood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that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region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was</a:t>
            </a:r>
            <a:r>
              <a:rPr kumimoji="0" lang="tr-TR" sz="2100" b="0" i="0" u="none" strike="noStrike" cap="none" normalizeH="0" baseline="0" dirty="0" smtClean="0">
                <a:ln>
                  <a:noFill/>
                </a:ln>
                <a:solidFill>
                  <a:srgbClr val="202124"/>
                </a:solidFill>
                <a:effectLst/>
                <a:latin typeface="inherit"/>
              </a:rPr>
              <a:t> a </a:t>
            </a:r>
            <a:r>
              <a:rPr kumimoji="0" lang="tr-TR" sz="2100" b="0" i="0" u="none" strike="noStrike" cap="none" normalizeH="0" baseline="0" dirty="0" err="1" smtClean="0">
                <a:ln>
                  <a:noFill/>
                </a:ln>
                <a:solidFill>
                  <a:srgbClr val="202124"/>
                </a:solidFill>
                <a:effectLst/>
                <a:latin typeface="inherit"/>
              </a:rPr>
              <a:t>settlement</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ancient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times</a:t>
            </a:r>
            <a:r>
              <a:rPr kumimoji="0" lang="tr-TR" sz="2100" b="0" i="0" u="none" strike="noStrike" cap="none" normalizeH="0" baseline="0" dirty="0" smtClean="0">
                <a:ln>
                  <a:noFill/>
                </a:ln>
                <a:solidFill>
                  <a:srgbClr val="202124"/>
                </a:solidFill>
                <a:effectLst/>
                <a:latin typeface="inherit"/>
              </a:rPr>
              <a:t>. Yedigöller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a:t>
            </a:r>
            <a:r>
              <a:rPr kumimoji="0" lang="tr-TR" sz="2100" b="0" i="0" u="none" strike="noStrike" cap="none" normalizeH="0" baseline="0" dirty="0" err="1" smtClean="0">
                <a:ln>
                  <a:noFill/>
                </a:ln>
                <a:solidFill>
                  <a:srgbClr val="202124"/>
                </a:solidFill>
                <a:effectLst/>
                <a:latin typeface="inherit"/>
              </a:rPr>
              <a:t>also</a:t>
            </a:r>
            <a:r>
              <a:rPr kumimoji="0" lang="tr-TR" sz="2100" b="0" i="0" u="none" strike="noStrike" cap="none" normalizeH="0" baseline="0" dirty="0" smtClean="0">
                <a:ln>
                  <a:noFill/>
                </a:ln>
                <a:solidFill>
                  <a:srgbClr val="202124"/>
                </a:solidFill>
                <a:effectLst/>
                <a:latin typeface="inherit"/>
              </a:rPr>
              <a:t> has a </a:t>
            </a:r>
            <a:r>
              <a:rPr kumimoji="0" lang="tr-TR" sz="2100" b="0" i="0" u="none" strike="noStrike" cap="none" normalizeH="0" baseline="0" dirty="0" err="1" smtClean="0">
                <a:ln>
                  <a:noFill/>
                </a:ln>
                <a:solidFill>
                  <a:srgbClr val="202124"/>
                </a:solidFill>
                <a:effectLst/>
                <a:latin typeface="inherit"/>
              </a:rPr>
              <a:t>strong</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infrastructure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for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scientific</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studies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research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a:t>
            </a:r>
            <a:r>
              <a:rPr kumimoji="0" lang="tr-TR" sz="2100" b="0" i="0" u="none" strike="noStrike" cap="none" normalizeH="0" baseline="0" dirty="0" err="1" smtClean="0">
                <a:ln>
                  <a:noFill/>
                </a:ln>
                <a:solidFill>
                  <a:srgbClr val="202124"/>
                </a:solidFill>
                <a:effectLst/>
                <a:latin typeface="inherit"/>
              </a:rPr>
              <a:t>which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contains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many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plant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has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most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beautiful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mixed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natural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forests</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our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country</a:t>
            </a:r>
            <a:r>
              <a:rPr kumimoji="0" lang="tr-TR" sz="2100" b="0" i="0" u="none" strike="noStrike" cap="none" normalizeH="0" baseline="0" dirty="0" smtClean="0">
                <a:ln>
                  <a:noFill/>
                </a:ln>
                <a:solidFill>
                  <a:srgbClr val="202124"/>
                </a:solidFill>
                <a:effectLst/>
                <a:latin typeface="inherit"/>
              </a:rPr>
              <a:t>.</a:t>
            </a:r>
            <a:r>
              <a:rPr kumimoji="0" lang="tr-TR" sz="1100" b="0" i="0" u="none" strike="noStrike" cap="none" normalizeH="0" baseline="0" dirty="0" smtClean="0">
                <a:ln>
                  <a:noFill/>
                </a:ln>
                <a:solidFill>
                  <a:schemeClr val="tx1"/>
                </a:solidFill>
                <a:effectLst/>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pic>
        <p:nvPicPr>
          <p:cNvPr id="3075" name="Picture 3" descr="Yedigöller Detaylı Tanıtımı, giriş ücreti, gezilecek yerleri, Bolu  Yedigöller nerede, nasıl gidil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864" y="4009215"/>
            <a:ext cx="3919119" cy="261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1" presetClass="emph" presetSubtype="0" fill="hold" nodeType="clickEffect">
                                  <p:stCondLst>
                                    <p:cond delay="0"/>
                                  </p:stCondLst>
                                  <p:childTnLst>
                                    <p:animClr clrSpc="hsl" dir="cw">
                                      <p:cBhvr override="childStyle">
                                        <p:cTn id="11" dur="500" fill="hold"/>
                                        <p:tgtEl>
                                          <p:spTgt spid="3075"/>
                                        </p:tgtEl>
                                        <p:attrNameLst>
                                          <p:attrName>style.color</p:attrName>
                                        </p:attrNameLst>
                                      </p:cBhvr>
                                      <p:by>
                                        <p:hsl h="7200000" s="0" l="0"/>
                                      </p:by>
                                    </p:animClr>
                                    <p:animClr clrSpc="hsl" dir="cw">
                                      <p:cBhvr>
                                        <p:cTn id="12" dur="500" fill="hold"/>
                                        <p:tgtEl>
                                          <p:spTgt spid="3075"/>
                                        </p:tgtEl>
                                        <p:attrNameLst>
                                          <p:attrName>fillcolor</p:attrName>
                                        </p:attrNameLst>
                                      </p:cBhvr>
                                      <p:by>
                                        <p:hsl h="7200000" s="0" l="0"/>
                                      </p:by>
                                    </p:animClr>
                                    <p:animClr clrSpc="hsl" dir="cw">
                                      <p:cBhvr>
                                        <p:cTn id="13" dur="500" fill="hold"/>
                                        <p:tgtEl>
                                          <p:spTgt spid="3075"/>
                                        </p:tgtEl>
                                        <p:attrNameLst>
                                          <p:attrName>stroke.color</p:attrName>
                                        </p:attrNameLst>
                                      </p:cBhvr>
                                      <p:by>
                                        <p:hsl h="7200000" s="0" l="0"/>
                                      </p:by>
                                    </p:animClr>
                                    <p:set>
                                      <p:cBhvr>
                                        <p:cTn id="14" dur="500" fill="hold"/>
                                        <p:tgtEl>
                                          <p:spTgt spid="307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29853" y="414267"/>
            <a:ext cx="8424527" cy="1280890"/>
          </a:xfrm>
        </p:spPr>
        <p:txBody>
          <a:bodyPr/>
          <a:lstStyle/>
          <a:p>
            <a:r>
              <a:rPr lang="tr-TR" b="1" dirty="0" err="1" smtClean="0"/>
              <a:t>İğneada</a:t>
            </a:r>
            <a:r>
              <a:rPr lang="tr-TR" b="1" dirty="0" smtClean="0"/>
              <a:t>- Longoz </a:t>
            </a:r>
            <a:r>
              <a:rPr lang="tr-TR" b="1" dirty="0" err="1" smtClean="0"/>
              <a:t>Forests</a:t>
            </a:r>
            <a:r>
              <a:rPr lang="tr-TR" dirty="0" smtClean="0"/>
              <a:t/>
            </a:r>
            <a:br>
              <a:rPr lang="tr-TR" dirty="0" smtClean="0"/>
            </a:br>
            <a:endParaRPr lang="tr-TR" dirty="0"/>
          </a:p>
        </p:txBody>
      </p:sp>
      <p:sp useBgFill="1">
        <p:nvSpPr>
          <p:cNvPr id="4" name="Rectangle 1"/>
          <p:cNvSpPr>
            <a:spLocks noChangeArrowheads="1"/>
          </p:cNvSpPr>
          <p:nvPr/>
        </p:nvSpPr>
        <p:spPr bwMode="auto">
          <a:xfrm>
            <a:off x="946485" y="1381298"/>
            <a:ext cx="5181599" cy="4812226"/>
          </a:xfrm>
          <a:prstGeom prst="rect">
            <a:avLst/>
          </a:prstGeom>
          <a:ln>
            <a:noFill/>
          </a:ln>
          <a:effec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fauna of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a:t>
            </a:r>
            <a:r>
              <a:rPr kumimoji="0" lang="tr-TR" sz="2100" b="0" i="0" u="none" strike="noStrike" cap="none" normalizeH="0" baseline="0" dirty="0" err="1" smtClean="0">
                <a:ln>
                  <a:noFill/>
                </a:ln>
                <a:solidFill>
                  <a:srgbClr val="202124"/>
                </a:solidFill>
                <a:effectLst/>
                <a:latin typeface="inherit"/>
              </a:rPr>
              <a:t>consists</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mammals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birds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insects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reptiles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amphibians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İğneada</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high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diversity</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mammals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environment</a:t>
            </a:r>
            <a:r>
              <a:rPr kumimoji="0" lang="tr-TR" sz="2100" b="0" i="0" u="none" strike="noStrike" cap="none" normalizeH="0" baseline="0" dirty="0" smtClean="0">
                <a:ln>
                  <a:noFill/>
                </a:ln>
                <a:solidFill>
                  <a:srgbClr val="202124"/>
                </a:solidFill>
                <a:effectLst/>
                <a:latin typeface="inherit"/>
              </a:rPr>
              <a:t>, 34% of </a:t>
            </a:r>
            <a:r>
              <a:rPr kumimoji="0" lang="tr-TR" sz="2100" b="0" i="0" u="none" strike="noStrike" cap="none" normalizeH="0" baseline="0" dirty="0" err="1" smtClean="0">
                <a:ln>
                  <a:noFill/>
                </a:ln>
                <a:solidFill>
                  <a:srgbClr val="202124"/>
                </a:solidFill>
                <a:effectLst/>
                <a:latin typeface="inherit"/>
              </a:rPr>
              <a:t>those</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Thrace</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Turkey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constitute</a:t>
            </a:r>
            <a:r>
              <a:rPr kumimoji="0" lang="tr-TR" sz="2100" b="0" i="0" u="none" strike="noStrike" cap="none" normalizeH="0" baseline="0" dirty="0" smtClean="0">
                <a:ln>
                  <a:noFill/>
                </a:ln>
                <a:solidFill>
                  <a:srgbClr val="202124"/>
                </a:solidFill>
                <a:effectLst/>
                <a:latin typeface="inherit"/>
              </a:rPr>
              <a:t> 57% of </a:t>
            </a:r>
            <a:r>
              <a:rPr kumimoji="0" lang="tr-TR" sz="2100" b="0" i="0" u="none" strike="noStrike" cap="none" normalizeH="0" baseline="0" dirty="0" err="1" smtClean="0">
                <a:ln>
                  <a:noFill/>
                </a:ln>
                <a:solidFill>
                  <a:srgbClr val="202124"/>
                </a:solidFill>
                <a:effectLst/>
                <a:latin typeface="inherit"/>
              </a:rPr>
              <a:t>mammals</a:t>
            </a:r>
            <a:r>
              <a:rPr kumimoji="0" lang="tr-TR" sz="2100" b="0" i="0" u="none" strike="noStrike" cap="none" normalizeH="0" baseline="0" dirty="0" smtClean="0">
                <a:ln>
                  <a:noFill/>
                </a:ln>
                <a:solidFill>
                  <a:srgbClr val="202124"/>
                </a:solidFill>
                <a:effectLst/>
                <a:latin typeface="inherit"/>
              </a:rPr>
              <a:t>. 41 </a:t>
            </a:r>
            <a:r>
              <a:rPr kumimoji="0" lang="tr-TR" sz="2100" b="0" i="0" u="none" strike="noStrike" cap="none" normalizeH="0" baseline="0" dirty="0" err="1" smtClean="0">
                <a:ln>
                  <a:noFill/>
                </a:ln>
                <a:solidFill>
                  <a:srgbClr val="202124"/>
                </a:solidFill>
                <a:effectLst/>
                <a:latin typeface="inherit"/>
              </a:rPr>
              <a:t>mammal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have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been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identified</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National</a:t>
            </a:r>
            <a:r>
              <a:rPr kumimoji="0" lang="tr-TR" sz="2100" b="0" i="0" u="none" strike="noStrike" cap="none" normalizeH="0" baseline="0" dirty="0" smtClean="0">
                <a:ln>
                  <a:noFill/>
                </a:ln>
                <a:solidFill>
                  <a:srgbClr val="202124"/>
                </a:solidFill>
                <a:effectLst/>
                <a:latin typeface="inherit"/>
              </a:rPr>
              <a:t> Park, </a:t>
            </a:r>
            <a:r>
              <a:rPr kumimoji="0" lang="tr-TR" sz="2100" b="0" i="0" u="none" strike="noStrike" cap="none" normalizeH="0" baseline="0" dirty="0" err="1" smtClean="0">
                <a:ln>
                  <a:noFill/>
                </a:ln>
                <a:solidFill>
                  <a:srgbClr val="202124"/>
                </a:solidFill>
                <a:effectLst/>
                <a:latin typeface="inherit"/>
              </a:rPr>
              <a:t>except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for</a:t>
            </a:r>
            <a:r>
              <a:rPr kumimoji="0" lang="tr-TR" sz="2100" b="0" i="0" u="none" strike="noStrike" cap="none" normalizeH="0" baseline="0" dirty="0" smtClean="0">
                <a:ln>
                  <a:noFill/>
                </a:ln>
                <a:solidFill>
                  <a:srgbClr val="202124"/>
                </a:solidFill>
                <a:effectLst/>
                <a:latin typeface="inherit"/>
              </a:rPr>
              <a:t> bat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field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Important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wild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such</a:t>
            </a:r>
            <a:r>
              <a:rPr kumimoji="0" lang="tr-TR" sz="2100" b="0" i="0" u="none" strike="noStrike" cap="none" normalizeH="0" baseline="0" dirty="0" smtClean="0">
                <a:ln>
                  <a:noFill/>
                </a:ln>
                <a:solidFill>
                  <a:srgbClr val="202124"/>
                </a:solidFill>
                <a:effectLst/>
                <a:latin typeface="inherit"/>
              </a:rPr>
              <a:t> as </a:t>
            </a:r>
            <a:r>
              <a:rPr kumimoji="0" lang="tr-TR" sz="2100" b="0" i="0" u="none" strike="noStrike" cap="none" normalizeH="0" baseline="0" dirty="0" err="1" smtClean="0">
                <a:ln>
                  <a:noFill/>
                </a:ln>
                <a:solidFill>
                  <a:srgbClr val="202124"/>
                </a:solidFill>
                <a:effectLst/>
                <a:latin typeface="inherit"/>
              </a:rPr>
              <a:t>deer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roe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deer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wild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boar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wolf</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fox</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jackal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wild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cat</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marten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badger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otters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which</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considered</a:t>
            </a:r>
            <a:r>
              <a:rPr kumimoji="0" lang="tr-TR" sz="2100" b="0" i="0" u="none" strike="noStrike" cap="none" normalizeH="0" baseline="0" dirty="0" smtClean="0">
                <a:ln>
                  <a:noFill/>
                </a:ln>
                <a:solidFill>
                  <a:srgbClr val="202124"/>
                </a:solidFill>
                <a:effectLst/>
                <a:latin typeface="inherit"/>
              </a:rPr>
              <a:t> as </a:t>
            </a:r>
            <a:r>
              <a:rPr kumimoji="0" lang="tr-TR" sz="2100" b="0" i="0" u="none" strike="noStrike" cap="none" normalizeH="0" baseline="0" dirty="0" err="1" smtClean="0">
                <a:ln>
                  <a:noFill/>
                </a:ln>
                <a:solidFill>
                  <a:srgbClr val="202124"/>
                </a:solidFill>
                <a:effectLst/>
                <a:latin typeface="inherit"/>
              </a:rPr>
              <a:t>indicators</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clean</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waters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live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Turkey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constitutes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presence of 454 </a:t>
            </a:r>
            <a:r>
              <a:rPr kumimoji="0" lang="tr-TR" sz="2100" b="0" i="0" u="none" strike="noStrike" cap="none" normalizeH="0" baseline="0" dirty="0" err="1" smtClean="0">
                <a:ln>
                  <a:noFill/>
                </a:ln>
                <a:solidFill>
                  <a:srgbClr val="202124"/>
                </a:solidFill>
                <a:effectLst/>
                <a:latin typeface="inherit"/>
              </a:rPr>
              <a:t>bird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species</a:t>
            </a:r>
            <a:r>
              <a:rPr kumimoji="0" lang="tr-TR" sz="2100" b="0" i="0" u="none" strike="noStrike" cap="none" normalizeH="0" baseline="0" dirty="0" smtClean="0">
                <a:ln>
                  <a:noFill/>
                </a:ln>
                <a:solidFill>
                  <a:srgbClr val="202124"/>
                </a:solidFill>
                <a:effectLst/>
                <a:latin typeface="inherit"/>
              </a:rPr>
              <a:t> of </a:t>
            </a:r>
            <a:r>
              <a:rPr kumimoji="0" lang="tr-TR" sz="2100" b="0" i="0" u="none" strike="noStrike" cap="none" normalizeH="0" baseline="0" dirty="0" err="1" smtClean="0">
                <a:ln>
                  <a:noFill/>
                </a:ln>
                <a:solidFill>
                  <a:srgbClr val="202124"/>
                </a:solidFill>
                <a:effectLst/>
                <a:latin typeface="inherit"/>
              </a:rPr>
              <a:t>birds</a:t>
            </a:r>
            <a:r>
              <a:rPr kumimoji="0" lang="tr-TR" sz="2100" b="0" i="0" u="none" strike="noStrike" cap="none" normalizeH="0" baseline="0" dirty="0" smtClean="0">
                <a:ln>
                  <a:noFill/>
                </a:ln>
                <a:solidFill>
                  <a:srgbClr val="202124"/>
                </a:solidFill>
                <a:effectLst/>
                <a:latin typeface="inherit"/>
              </a:rPr>
              <a:t> can be </a:t>
            </a:r>
            <a:r>
              <a:rPr kumimoji="0" lang="tr-TR" sz="2100" b="0" i="0" u="none" strike="noStrike" cap="none" normalizeH="0" baseline="0" dirty="0" err="1" smtClean="0">
                <a:ln>
                  <a:noFill/>
                </a:ln>
                <a:solidFill>
                  <a:srgbClr val="202124"/>
                </a:solidFill>
                <a:effectLst/>
                <a:latin typeface="inherit"/>
              </a:rPr>
              <a:t>seen</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İğneada'da</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year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close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to</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half</a:t>
            </a:r>
            <a:r>
              <a:rPr kumimoji="0" lang="tr-TR" sz="1100" b="0" i="0" u="none" strike="noStrike" cap="none" normalizeH="0" baseline="0" dirty="0" smtClean="0">
                <a:ln>
                  <a:noFill/>
                </a:ln>
                <a:solidFill>
                  <a:schemeClr val="tx1"/>
                </a:solidFill>
                <a:effectLst/>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960" y="2417052"/>
            <a:ext cx="5879040" cy="3309980"/>
          </a:xfrm>
          <a:prstGeom prst="rect">
            <a:avLst/>
          </a:prstGeom>
        </p:spPr>
      </p:pic>
    </p:spTree>
    <p:extLst>
      <p:ext uri="{BB962C8B-B14F-4D97-AF65-F5344CB8AC3E}">
        <p14:creationId xmlns:p14="http://schemas.microsoft.com/office/powerpoint/2010/main" val="16082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58735" y="428622"/>
            <a:ext cx="8911687" cy="1280890"/>
          </a:xfrm>
        </p:spPr>
        <p:txBody>
          <a:bodyPr/>
          <a:lstStyle/>
          <a:p>
            <a:r>
              <a:rPr lang="tr-TR" b="1" dirty="0" smtClean="0"/>
              <a:t>Bolu-Gölcük</a:t>
            </a:r>
            <a:r>
              <a:rPr lang="tr-TR" dirty="0" smtClean="0"/>
              <a:t> </a:t>
            </a:r>
            <a:r>
              <a:rPr lang="tr-TR" b="1" dirty="0" smtClean="0"/>
              <a:t>Nature Park </a:t>
            </a:r>
            <a:endParaRPr lang="tr-TR"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419" y="2037347"/>
            <a:ext cx="4945121" cy="2769268"/>
          </a:xfrm>
          <a:prstGeom prst="rect">
            <a:avLst/>
          </a:prstGeom>
        </p:spPr>
      </p:pic>
      <p:sp>
        <p:nvSpPr>
          <p:cNvPr id="5" name="Dikdörtgen 4"/>
          <p:cNvSpPr/>
          <p:nvPr/>
        </p:nvSpPr>
        <p:spPr>
          <a:xfrm>
            <a:off x="1090864" y="1381677"/>
            <a:ext cx="6096000" cy="3970318"/>
          </a:xfrm>
          <a:prstGeom prst="rect">
            <a:avLst/>
          </a:prstGeom>
        </p:spPr>
        <p:txBody>
          <a:bodyPr>
            <a:spAutoFit/>
          </a:bodyPr>
          <a:lstStyle/>
          <a:p>
            <a:r>
              <a:rPr lang="en-US" dirty="0"/>
              <a:t/>
            </a:r>
            <a:br>
              <a:rPr lang="en-US" dirty="0"/>
            </a:br>
            <a:r>
              <a:rPr lang="en-US" dirty="0">
                <a:solidFill>
                  <a:srgbClr val="202124"/>
                </a:solidFill>
                <a:latin typeface="arial" panose="020B0604020202020204" pitchFamily="34" charset="0"/>
              </a:rPr>
              <a:t>It is an artificially made set lake 13 kilometers south of </a:t>
            </a:r>
            <a:r>
              <a:rPr lang="en-US" dirty="0" err="1">
                <a:solidFill>
                  <a:srgbClr val="202124"/>
                </a:solidFill>
                <a:latin typeface="arial" panose="020B0604020202020204" pitchFamily="34" charset="0"/>
              </a:rPr>
              <a:t>Bolu</a:t>
            </a:r>
            <a:r>
              <a:rPr lang="en-US" dirty="0">
                <a:solidFill>
                  <a:srgbClr val="202124"/>
                </a:solidFill>
                <a:latin typeface="arial" panose="020B0604020202020204" pitchFamily="34" charset="0"/>
              </a:rPr>
              <a:t> city center. The surface of the lake, which is 1217 meters high, is 4.5 hectares and its circumference is approximately 1300 meters. The lake, surrounded by pine, fir, beech, hornbeam and mixed species of trees, has a magnificent view in all seasons. On the edge of the lake, which is covered with the extraordinary beauty of nature, there is a cute building, which is the "State Guesthouse" of the Ministry of Agriculture and Forestry. </a:t>
            </a:r>
            <a:r>
              <a:rPr lang="en-US" dirty="0" err="1">
                <a:solidFill>
                  <a:srgbClr val="202124"/>
                </a:solidFill>
                <a:latin typeface="arial" panose="020B0604020202020204" pitchFamily="34" charset="0"/>
              </a:rPr>
              <a:t>Gölcük</a:t>
            </a:r>
            <a:r>
              <a:rPr lang="en-US" dirty="0">
                <a:solidFill>
                  <a:srgbClr val="202124"/>
                </a:solidFill>
                <a:latin typeface="arial" panose="020B0604020202020204" pitchFamily="34" charset="0"/>
              </a:rPr>
              <a:t> Nature Park is one of the most important touristic centers of </a:t>
            </a:r>
            <a:r>
              <a:rPr lang="en-US" dirty="0" err="1">
                <a:solidFill>
                  <a:srgbClr val="202124"/>
                </a:solidFill>
                <a:latin typeface="arial" panose="020B0604020202020204" pitchFamily="34" charset="0"/>
              </a:rPr>
              <a:t>Bolu</a:t>
            </a:r>
            <a:r>
              <a:rPr lang="en-US" dirty="0">
                <a:solidFill>
                  <a:srgbClr val="202124"/>
                </a:solidFill>
                <a:latin typeface="arial" panose="020B0604020202020204" pitchFamily="34" charset="0"/>
              </a:rPr>
              <a:t>, which is heavily influenced by visitors to visit, see, relax, take photos, sport angling, bicycle tour and picnic at certain times of the year.</a:t>
            </a:r>
            <a:endParaRPr lang="tr-TR" dirty="0"/>
          </a:p>
        </p:txBody>
      </p:sp>
    </p:spTree>
    <p:extLst>
      <p:ext uri="{BB962C8B-B14F-4D97-AF65-F5344CB8AC3E}">
        <p14:creationId xmlns:p14="http://schemas.microsoft.com/office/powerpoint/2010/main" val="29234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3"/>
                                        </p:tgtEl>
                                        <p:attrNameLst>
                                          <p:attrName>stroke.color</p:attrName>
                                        </p:attrNameLst>
                                      </p:cBhvr>
                                      <p:to>
                                        <a:schemeClr val="accent2"/>
                                      </p:to>
                                    </p:animClr>
                                    <p:set>
                                      <p:cBhvr>
                                        <p:cTn id="7" dur="2000" fill="hold"/>
                                        <p:tgtEl>
                                          <p:spTgt spid="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625008" y="993078"/>
            <a:ext cx="8911687" cy="1280890"/>
          </a:xfrm>
        </p:spPr>
        <p:txBody>
          <a:bodyPr/>
          <a:lstStyle/>
          <a:p>
            <a:pPr algn="r"/>
            <a:r>
              <a:rPr lang="tr-TR" sz="4000" b="1" dirty="0" smtClean="0"/>
              <a:t>Bursa-</a:t>
            </a:r>
            <a:r>
              <a:rPr lang="tr-TR" b="1" dirty="0" smtClean="0"/>
              <a:t> </a:t>
            </a:r>
            <a:r>
              <a:rPr lang="tr-TR" sz="4000" b="1" dirty="0" err="1" smtClean="0"/>
              <a:t>Cumalıkızık</a:t>
            </a:r>
            <a:endParaRPr lang="tr-TR"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614" y="2727408"/>
            <a:ext cx="5297055" cy="3448802"/>
          </a:xfrm>
          <a:prstGeom prst="rect">
            <a:avLst/>
          </a:prstGeom>
        </p:spPr>
      </p:pic>
      <p:sp>
        <p:nvSpPr>
          <p:cNvPr id="4" name="Rectangle 1"/>
          <p:cNvSpPr>
            <a:spLocks noChangeArrowheads="1"/>
          </p:cNvSpPr>
          <p:nvPr/>
        </p:nvSpPr>
        <p:spPr bwMode="auto">
          <a:xfrm>
            <a:off x="1491915" y="1264555"/>
            <a:ext cx="4604086" cy="55047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rgbClr val="202124"/>
                </a:solidFill>
                <a:effectLst/>
                <a:latin typeface="inherit"/>
              </a:rPr>
              <a:t>Cumalıkızık</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houses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bear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characteristics</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Ottoman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Turkish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architecture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Generally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two</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or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three-storey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houses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entered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through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courtyard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with</a:t>
            </a:r>
            <a:r>
              <a:rPr kumimoji="0" lang="tr-TR" b="0" i="0" u="none" strike="noStrike" cap="none" normalizeH="0" baseline="0" dirty="0" smtClean="0">
                <a:ln>
                  <a:noFill/>
                </a:ln>
                <a:solidFill>
                  <a:srgbClr val="202124"/>
                </a:solidFill>
                <a:effectLst/>
                <a:latin typeface="inherit"/>
              </a:rPr>
              <a:t> a </a:t>
            </a:r>
            <a:r>
              <a:rPr kumimoji="0" lang="tr-TR" b="0" i="0" u="none" strike="noStrike" cap="none" normalizeH="0" baseline="0" dirty="0" err="1" smtClean="0">
                <a:ln>
                  <a:noFill/>
                </a:ln>
                <a:solidFill>
                  <a:srgbClr val="202124"/>
                </a:solidFill>
                <a:effectLst/>
                <a:latin typeface="inherit"/>
              </a:rPr>
              <a:t>two-winged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wooden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door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from</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street</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courtyard</a:t>
            </a:r>
            <a:r>
              <a:rPr kumimoji="0" lang="tr-TR" b="0" i="0" u="none" strike="noStrike" cap="none" normalizeH="0" baseline="0" dirty="0" smtClean="0">
                <a:ln>
                  <a:noFill/>
                </a:ln>
                <a:solidFill>
                  <a:srgbClr val="202124"/>
                </a:solidFill>
                <a:effectLst/>
                <a:latin typeface="inherit"/>
              </a:rPr>
              <a:t> is </a:t>
            </a:r>
            <a:r>
              <a:rPr kumimoji="0" lang="tr-TR" b="0" i="0" u="none" strike="noStrike" cap="none" normalizeH="0" baseline="0" dirty="0" err="1" smtClean="0">
                <a:ln>
                  <a:noFill/>
                </a:ln>
                <a:solidFill>
                  <a:srgbClr val="202124"/>
                </a:solidFill>
                <a:effectLst/>
                <a:latin typeface="inherit"/>
              </a:rPr>
              <a:t>made</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earth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or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stone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low</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ceiling</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mezzanine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a:t>
            </a:r>
            <a:r>
              <a:rPr kumimoji="0" lang="tr-TR" b="0" i="0" u="none" strike="noStrike" cap="none" normalizeH="0" baseline="0" dirty="0" smtClean="0">
                <a:ln>
                  <a:noFill/>
                </a:ln>
                <a:solidFill>
                  <a:srgbClr val="202124"/>
                </a:solidFill>
                <a:effectLst/>
                <a:latin typeface="inherit"/>
              </a:rPr>
              <a:t> is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winter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part</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house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second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with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high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ceiling</a:t>
            </a:r>
            <a:r>
              <a:rPr kumimoji="0" lang="tr-TR" b="0" i="0" u="none" strike="noStrike" cap="none" normalizeH="0" baseline="0" dirty="0" smtClean="0">
                <a:ln>
                  <a:noFill/>
                </a:ln>
                <a:solidFill>
                  <a:srgbClr val="202124"/>
                </a:solidFill>
                <a:effectLst/>
                <a:latin typeface="inherit"/>
              </a:rPr>
              <a:t> is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summer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part</a:t>
            </a:r>
            <a:r>
              <a:rPr kumimoji="0" lang="tr-TR" b="0" i="0" u="none" strike="noStrike" cap="none" normalizeH="0" baseline="0" dirty="0" smtClean="0">
                <a:ln>
                  <a:noFill/>
                </a:ln>
                <a:solidFill>
                  <a:srgbClr val="202124"/>
                </a:solidFill>
                <a:effectLst/>
                <a:latin typeface="inherit"/>
              </a:rPr>
              <a:t>. Life </a:t>
            </a:r>
            <a:r>
              <a:rPr kumimoji="0" lang="tr-TR" b="0" i="0" u="none" strike="noStrike" cap="none" normalizeH="0" baseline="0" dirty="0" err="1" smtClean="0">
                <a:ln>
                  <a:noFill/>
                </a:ln>
                <a:solidFill>
                  <a:srgbClr val="202124"/>
                </a:solidFill>
                <a:effectLst/>
                <a:latin typeface="inherit"/>
              </a:rPr>
              <a:t>and</a:t>
            </a:r>
            <a:r>
              <a:rPr kumimoji="0" lang="tr-TR" b="0" i="0" u="none" strike="noStrike" cap="none" normalizeH="0" baseline="0" dirty="0" smtClean="0">
                <a:ln>
                  <a:noFill/>
                </a:ln>
                <a:solidFill>
                  <a:srgbClr val="202124"/>
                </a:solidFill>
                <a:effectLst/>
                <a:latin typeface="inherit"/>
              </a:rPr>
              <a:t> sofa </a:t>
            </a:r>
            <a:r>
              <a:rPr kumimoji="0" lang="tr-TR" b="0" i="0" u="none" strike="noStrike" cap="none" normalizeH="0" baseline="0" dirty="0" err="1" smtClean="0">
                <a:ln>
                  <a:noFill/>
                </a:ln>
                <a:solidFill>
                  <a:srgbClr val="202124"/>
                </a:solidFill>
                <a:effectLst/>
                <a:latin typeface="inherit"/>
              </a:rPr>
              <a:t>are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directed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to</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climate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scenery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Traditional</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stone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material</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with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wooden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beams</a:t>
            </a:r>
            <a:r>
              <a:rPr kumimoji="0" lang="tr-TR" b="0" i="0" u="none" strike="noStrike" cap="none" normalizeH="0" baseline="0" dirty="0" smtClean="0">
                <a:ln>
                  <a:noFill/>
                </a:ln>
                <a:solidFill>
                  <a:srgbClr val="202124"/>
                </a:solidFill>
                <a:effectLst/>
                <a:latin typeface="inherit"/>
              </a:rPr>
              <a:t> on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ground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floors</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houses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adobe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material</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between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wooden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roofs</a:t>
            </a:r>
            <a:r>
              <a:rPr kumimoji="0" lang="tr-TR" b="0" i="0" u="none" strike="noStrike" cap="none" normalizeH="0" baseline="0" dirty="0" smtClean="0">
                <a:ln>
                  <a:noFill/>
                </a:ln>
                <a:solidFill>
                  <a:srgbClr val="202124"/>
                </a:solidFill>
                <a:effectLst/>
                <a:latin typeface="inherit"/>
              </a:rPr>
              <a:t> on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upper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and</a:t>
            </a:r>
            <a:r>
              <a:rPr kumimoji="0" lang="tr-TR" b="0" i="0" u="none" strike="noStrike" cap="none" normalizeH="0" baseline="0" dirty="0" smtClean="0">
                <a:ln>
                  <a:noFill/>
                </a:ln>
                <a:solidFill>
                  <a:srgbClr val="202124"/>
                </a:solidFill>
                <a:effectLst/>
                <a:latin typeface="inherit"/>
              </a:rPr>
              <a:t> a </a:t>
            </a:r>
            <a:r>
              <a:rPr kumimoji="0" lang="tr-TR" b="0" i="0" u="none" strike="noStrike" cap="none" normalizeH="0" baseline="0" dirty="0" err="1" smtClean="0">
                <a:ln>
                  <a:noFill/>
                </a:ln>
                <a:solidFill>
                  <a:srgbClr val="202124"/>
                </a:solidFill>
                <a:effectLst/>
                <a:latin typeface="inherit"/>
              </a:rPr>
              <a:t>wooden</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material</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with</a:t>
            </a:r>
            <a:r>
              <a:rPr kumimoji="0" lang="tr-TR" b="0" i="0" u="none" strike="noStrike" cap="none" normalizeH="0" baseline="0" dirty="0" smtClean="0">
                <a:ln>
                  <a:noFill/>
                </a:ln>
                <a:solidFill>
                  <a:srgbClr val="202124"/>
                </a:solidFill>
                <a:effectLst/>
                <a:latin typeface="inherit"/>
              </a:rPr>
              <a:t> a </a:t>
            </a:r>
            <a:r>
              <a:rPr kumimoji="0" lang="tr-TR" b="0" i="0" u="none" strike="noStrike" cap="none" normalizeH="0" baseline="0" dirty="0" err="1" smtClean="0">
                <a:ln>
                  <a:noFill/>
                </a:ln>
                <a:solidFill>
                  <a:srgbClr val="202124"/>
                </a:solidFill>
                <a:effectLst/>
                <a:latin typeface="inherit"/>
              </a:rPr>
              <a:t>hipped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roof</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covered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with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Turkish</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style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tiles</a:t>
            </a:r>
            <a:r>
              <a:rPr kumimoji="0" lang="tr-TR" b="0" i="0" u="none" strike="noStrike" cap="none" normalizeH="0" baseline="0" dirty="0" smtClean="0">
                <a:ln>
                  <a:noFill/>
                </a:ln>
                <a:solidFill>
                  <a:srgbClr val="202124"/>
                </a:solidFill>
                <a:effectLst/>
                <a:latin typeface="inherit"/>
              </a:rPr>
              <a:t> is dominant on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roof</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Its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walls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usually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yellow</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blue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white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purple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green</a:t>
            </a:r>
            <a:r>
              <a:rPr kumimoji="0" lang="tr-TR" b="0" i="0" u="none" strike="noStrike" cap="none" normalizeH="0" baseline="0" dirty="0" smtClean="0">
                <a:ln>
                  <a:noFill/>
                </a:ln>
                <a:solidFill>
                  <a:srgbClr val="202124"/>
                </a:solidFill>
                <a:effectLst/>
                <a:latin typeface="inherit"/>
              </a:rPr>
              <a:t>. On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ground</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floor</a:t>
            </a:r>
            <a:r>
              <a:rPr kumimoji="0" lang="tr-TR" b="0" i="0" u="none" strike="noStrike" cap="none" normalizeH="0" baseline="0" dirty="0" smtClean="0">
                <a:ln>
                  <a:noFill/>
                </a:ln>
                <a:solidFill>
                  <a:srgbClr val="202124"/>
                </a:solidFill>
                <a:effectLst/>
                <a:latin typeface="inherit"/>
              </a:rPr>
              <a:t> of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houses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are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no</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windows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opening</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to</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outside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for</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privacy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windows</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are</a:t>
            </a:r>
            <a:r>
              <a:rPr kumimoji="0" lang="tr-TR" b="0" i="0" u="none" strike="noStrike" cap="none" normalizeH="0" baseline="0" dirty="0" smtClean="0">
                <a:ln>
                  <a:noFill/>
                </a:ln>
                <a:solidFill>
                  <a:srgbClr val="202124"/>
                </a:solidFill>
                <a:effectLst/>
                <a:latin typeface="inherit"/>
              </a:rPr>
              <a:t> in </a:t>
            </a:r>
            <a:r>
              <a:rPr kumimoji="0" lang="tr-TR" b="0" i="0" u="none" strike="noStrike" cap="none" normalizeH="0" baseline="0" dirty="0" err="1" smtClean="0">
                <a:ln>
                  <a:noFill/>
                </a:ln>
                <a:solidFill>
                  <a:srgbClr val="202124"/>
                </a:solidFill>
                <a:effectLst/>
                <a:latin typeface="inherit"/>
              </a:rPr>
              <a:t>the</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empty</a:t>
            </a:r>
            <a:r>
              <a:rPr kumimoji="0" lang="tr-TR" b="0" i="0" u="none" strike="noStrike" cap="none" normalizeH="0" baseline="0" dirty="0" smtClean="0">
                <a:ln>
                  <a:noFill/>
                </a:ln>
                <a:solidFill>
                  <a:srgbClr val="202124"/>
                </a:solidFill>
                <a:effectLst/>
                <a:latin typeface="inherit"/>
              </a:rPr>
              <a:t> </a:t>
            </a:r>
            <a:r>
              <a:rPr kumimoji="0" lang="tr-TR" b="0" i="0" u="none" strike="noStrike" cap="none" normalizeH="0" baseline="0" dirty="0" err="1" smtClean="0">
                <a:ln>
                  <a:noFill/>
                </a:ln>
                <a:solidFill>
                  <a:srgbClr val="202124"/>
                </a:solidFill>
                <a:effectLst/>
                <a:latin typeface="inherit"/>
              </a:rPr>
              <a:t>room</a:t>
            </a:r>
            <a:r>
              <a:rPr kumimoji="0" lang="tr-TR" b="0" i="0" u="none" strike="noStrike" cap="none" normalizeH="0" baseline="0" dirty="0" smtClean="0">
                <a:ln>
                  <a:noFill/>
                </a:ln>
                <a:solidFill>
                  <a:srgbClr val="202124"/>
                </a:solidFill>
                <a:effectLst/>
                <a:latin typeface="inherit"/>
              </a:rPr>
              <a:t>.</a:t>
            </a:r>
            <a:r>
              <a:rPr kumimoji="0" lang="tr-TR" sz="1000" b="0" i="0" u="none" strike="noStrike" cap="none" normalizeH="0" baseline="0" dirty="0" smtClean="0">
                <a:ln>
                  <a:noFill/>
                </a:ln>
                <a:solidFill>
                  <a:schemeClr val="tx1"/>
                </a:solidFill>
                <a:effectLst/>
              </a:rPr>
              <a:t> </a:t>
            </a:r>
            <a:endParaRPr kumimoji="0" lang="tr-TR" sz="1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267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42692" y="447647"/>
            <a:ext cx="8911687" cy="1280890"/>
          </a:xfrm>
        </p:spPr>
        <p:txBody>
          <a:bodyPr/>
          <a:lstStyle/>
          <a:p>
            <a:r>
              <a:rPr lang="tr-TR" b="1" dirty="0" smtClean="0"/>
              <a:t>Artvin- Karagöl</a:t>
            </a:r>
            <a:endParaRPr lang="tr-TR" b="1" dirty="0"/>
          </a:p>
        </p:txBody>
      </p:sp>
      <p:sp>
        <p:nvSpPr>
          <p:cNvPr id="3" name="Rectangle 1"/>
          <p:cNvSpPr>
            <a:spLocks noChangeArrowheads="1"/>
          </p:cNvSpPr>
          <p:nvPr/>
        </p:nvSpPr>
        <p:spPr bwMode="auto">
          <a:xfrm>
            <a:off x="641685" y="2150592"/>
            <a:ext cx="11438020" cy="12574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2100" b="0" i="0" u="none" strike="noStrike" cap="none" normalizeH="0" baseline="0" dirty="0" err="1" smtClean="0">
                <a:ln>
                  <a:noFill/>
                </a:ln>
                <a:solidFill>
                  <a:srgbClr val="202124"/>
                </a:solidFill>
                <a:effectLst/>
                <a:latin typeface="inherit"/>
              </a:rPr>
              <a:t>If</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name "</a:t>
            </a:r>
            <a:r>
              <a:rPr kumimoji="0" lang="tr-TR" sz="2100" b="0" i="0" u="none" strike="noStrike" cap="none" normalizeH="0" baseline="0" dirty="0" err="1" smtClean="0">
                <a:ln>
                  <a:noFill/>
                </a:ln>
                <a:solidFill>
                  <a:srgbClr val="202124"/>
                </a:solidFill>
                <a:effectLst/>
                <a:latin typeface="inherit"/>
              </a:rPr>
              <a:t>nature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museum</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north</a:t>
            </a:r>
            <a:r>
              <a:rPr kumimoji="0" lang="tr-TR" sz="2100" b="0" i="0" u="none" strike="noStrike" cap="none" normalizeH="0" baseline="0" dirty="0" smtClean="0">
                <a:ln>
                  <a:noFill/>
                </a:ln>
                <a:solidFill>
                  <a:srgbClr val="202124"/>
                </a:solidFill>
                <a:effectLst/>
                <a:latin typeface="inherit"/>
              </a:rPr>
              <a:t>" is </a:t>
            </a:r>
            <a:r>
              <a:rPr kumimoji="0" lang="tr-TR" sz="2100" b="0" i="0" u="none" strike="noStrike" cap="none" normalizeH="0" baseline="0" dirty="0" err="1" smtClean="0">
                <a:ln>
                  <a:noFill/>
                </a:ln>
                <a:solidFill>
                  <a:srgbClr val="202124"/>
                </a:solidFill>
                <a:effectLst/>
                <a:latin typeface="inherit"/>
              </a:rPr>
              <a:t>used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for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Black </a:t>
            </a:r>
            <a:r>
              <a:rPr kumimoji="0" lang="tr-TR" sz="2100" b="0" i="0" u="none" strike="noStrike" cap="none" normalizeH="0" baseline="0" dirty="0" err="1" smtClean="0">
                <a:ln>
                  <a:noFill/>
                </a:ln>
                <a:solidFill>
                  <a:srgbClr val="202124"/>
                </a:solidFill>
                <a:effectLst/>
                <a:latin typeface="inherit"/>
              </a:rPr>
              <a:t>Sea</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would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fully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support</a:t>
            </a:r>
            <a:r>
              <a:rPr kumimoji="0" lang="tr-TR" sz="2100" b="0" i="0" u="none" strike="noStrike" cap="none" normalizeH="0" baseline="0" dirty="0" smtClean="0">
                <a:ln>
                  <a:noFill/>
                </a:ln>
                <a:solidFill>
                  <a:srgbClr val="202124"/>
                </a:solidFill>
                <a:effectLst/>
                <a:latin typeface="inherit"/>
              </a:rPr>
              <a:t> it. </a:t>
            </a:r>
            <a:r>
              <a:rPr kumimoji="0" lang="tr-TR" sz="2100" b="0" i="0" u="none" strike="noStrike" cap="none" normalizeH="0" baseline="0" dirty="0" err="1" smtClean="0">
                <a:ln>
                  <a:noFill/>
                </a:ln>
                <a:solidFill>
                  <a:srgbClr val="202124"/>
                </a:solidFill>
                <a:effectLst/>
                <a:latin typeface="inherit"/>
              </a:rPr>
              <a:t>Especially</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Eastern</a:t>
            </a:r>
            <a:r>
              <a:rPr kumimoji="0" lang="tr-TR" sz="2100" b="0" i="0" u="none" strike="noStrike" cap="none" normalizeH="0" baseline="0" dirty="0" smtClean="0">
                <a:ln>
                  <a:noFill/>
                </a:ln>
                <a:solidFill>
                  <a:srgbClr val="202124"/>
                </a:solidFill>
                <a:effectLst/>
                <a:latin typeface="inherit"/>
              </a:rPr>
              <a:t> Black </a:t>
            </a:r>
            <a:r>
              <a:rPr kumimoji="0" lang="tr-TR" sz="2100" b="0" i="0" u="none" strike="noStrike" cap="none" normalizeH="0" baseline="0" dirty="0" err="1" smtClean="0">
                <a:ln>
                  <a:noFill/>
                </a:ln>
                <a:solidFill>
                  <a:srgbClr val="202124"/>
                </a:solidFill>
                <a:effectLst/>
                <a:latin typeface="inherit"/>
              </a:rPr>
              <a:t>Sea</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Region</a:t>
            </a:r>
            <a:r>
              <a:rPr kumimoji="0" lang="tr-TR" sz="2100" b="0" i="0" u="none" strike="noStrike" cap="none" normalizeH="0" baseline="0" dirty="0" smtClean="0">
                <a:ln>
                  <a:noFill/>
                </a:ln>
                <a:solidFill>
                  <a:srgbClr val="202124"/>
                </a:solidFill>
                <a:effectLst/>
                <a:latin typeface="inherit"/>
              </a:rPr>
              <a:t> has </a:t>
            </a:r>
            <a:r>
              <a:rPr kumimoji="0" lang="tr-TR" sz="2100" b="0" i="0" u="none" strike="noStrike" cap="none" normalizeH="0" baseline="0" dirty="0" err="1" smtClean="0">
                <a:ln>
                  <a:noFill/>
                </a:ln>
                <a:solidFill>
                  <a:srgbClr val="202124"/>
                </a:solidFill>
                <a:effectLst/>
                <a:latin typeface="inherit"/>
              </a:rPr>
              <a:t>another</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magic</a:t>
            </a:r>
            <a:r>
              <a:rPr kumimoji="0" lang="tr-TR" sz="2100" b="0" i="0" u="none" strike="noStrike" cap="none" normalizeH="0" baseline="0" dirty="0" smtClean="0">
                <a:ln>
                  <a:noFill/>
                </a:ln>
                <a:solidFill>
                  <a:srgbClr val="202124"/>
                </a:solidFill>
                <a:effectLst/>
                <a:latin typeface="inherit"/>
              </a:rPr>
              <a:t> in </a:t>
            </a:r>
            <a:r>
              <a:rPr kumimoji="0" lang="tr-TR" sz="2100" b="0" i="0" u="none" strike="noStrike" cap="none" normalizeH="0" baseline="0" dirty="0" err="1" smtClean="0">
                <a:ln>
                  <a:noFill/>
                </a:ln>
                <a:solidFill>
                  <a:srgbClr val="202124"/>
                </a:solidFill>
                <a:effectLst/>
                <a:latin typeface="inherit"/>
              </a:rPr>
              <a:t>this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regard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endless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plateaus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waterfall</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loudly</a:t>
            </a:r>
            <a:r>
              <a:rPr kumimoji="0" lang="tr-TR" sz="2100" b="0" i="0" u="none" strike="noStrike" cap="none" normalizeH="0" baseline="0" dirty="0" smtClean="0">
                <a:ln>
                  <a:noFill/>
                </a:ln>
                <a:solidFill>
                  <a:srgbClr val="202124"/>
                </a:solidFill>
                <a:effectLst/>
                <a:latin typeface="inherit"/>
              </a:rPr>
              <a:t>, Trabzon, Rize, Artvin… </a:t>
            </a:r>
            <a:r>
              <a:rPr kumimoji="0" lang="tr-TR" sz="2100" b="0" i="0" u="none" strike="noStrike" cap="none" normalizeH="0" baseline="0" dirty="0" err="1" smtClean="0">
                <a:ln>
                  <a:noFill/>
                </a:ln>
                <a:solidFill>
                  <a:srgbClr val="202124"/>
                </a:solidFill>
                <a:effectLst/>
                <a:latin typeface="inherit"/>
              </a:rPr>
              <a:t>The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three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words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that</a:t>
            </a:r>
            <a:r>
              <a:rPr kumimoji="0" lang="tr-TR" sz="2100" b="0" i="0" u="none" strike="noStrike" cap="none" normalizeH="0" baseline="0" dirty="0" smtClean="0">
                <a:ln>
                  <a:noFill/>
                </a:ln>
                <a:solidFill>
                  <a:srgbClr val="202124"/>
                </a:solidFill>
                <a:effectLst/>
                <a:latin typeface="inherit"/>
              </a:rPr>
              <a:t> define Karagöl </a:t>
            </a:r>
            <a:r>
              <a:rPr kumimoji="0" lang="tr-TR" sz="2100" b="0" i="0" u="none" strike="noStrike" cap="none" normalizeH="0" baseline="0" dirty="0" err="1" smtClean="0">
                <a:ln>
                  <a:noFill/>
                </a:ln>
                <a:solidFill>
                  <a:srgbClr val="202124"/>
                </a:solidFill>
                <a:effectLst/>
                <a:latin typeface="inherit"/>
              </a:rPr>
              <a:t>are</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Greenness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naturalness</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and</a:t>
            </a:r>
            <a:r>
              <a:rPr kumimoji="0" lang="tr-TR" sz="2100" b="0" i="0" u="none" strike="noStrike" cap="none" normalizeH="0" baseline="0" dirty="0" smtClean="0">
                <a:ln>
                  <a:noFill/>
                </a:ln>
                <a:solidFill>
                  <a:srgbClr val="202124"/>
                </a:solidFill>
                <a:effectLst/>
                <a:latin typeface="inherit"/>
              </a:rPr>
              <a:t> </a:t>
            </a:r>
            <a:r>
              <a:rPr kumimoji="0" lang="tr-TR" sz="2100" b="0" i="0" u="none" strike="noStrike" cap="none" normalizeH="0" baseline="0" dirty="0" err="1" smtClean="0">
                <a:ln>
                  <a:noFill/>
                </a:ln>
                <a:solidFill>
                  <a:srgbClr val="202124"/>
                </a:solidFill>
                <a:effectLst/>
                <a:latin typeface="inherit"/>
              </a:rPr>
              <a:t>miracle</a:t>
            </a:r>
            <a:r>
              <a:rPr kumimoji="0" lang="tr-TR" sz="2100" b="0" i="0" u="none" strike="noStrike" cap="none" normalizeH="0" baseline="0" dirty="0" smtClean="0">
                <a:ln>
                  <a:noFill/>
                </a:ln>
                <a:solidFill>
                  <a:srgbClr val="202124"/>
                </a:solidFill>
                <a:effectLst/>
                <a:latin typeface="inherit"/>
              </a:rPr>
              <a:t>!</a:t>
            </a:r>
            <a:r>
              <a:rPr kumimoji="0" lang="tr-TR" sz="1100" b="0" i="0" u="none" strike="noStrike" cap="none" normalizeH="0" baseline="0" dirty="0" smtClean="0">
                <a:ln>
                  <a:noFill/>
                </a:ln>
                <a:solidFill>
                  <a:schemeClr val="tx1"/>
                </a:solidFill>
                <a:effectLst/>
              </a:rPr>
              <a:t>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458" y="3625517"/>
            <a:ext cx="4295274" cy="2863516"/>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6076" y="3653591"/>
            <a:ext cx="5172576" cy="2882765"/>
          </a:xfrm>
          <a:prstGeom prst="rect">
            <a:avLst/>
          </a:prstGeom>
        </p:spPr>
      </p:pic>
    </p:spTree>
    <p:extLst>
      <p:ext uri="{BB962C8B-B14F-4D97-AF65-F5344CB8AC3E}">
        <p14:creationId xmlns:p14="http://schemas.microsoft.com/office/powerpoint/2010/main" val="12617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uman">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40</TotalTime>
  <Words>609</Words>
  <Application>Microsoft Office PowerPoint</Application>
  <PresentationFormat>Geniş ekran</PresentationFormat>
  <Paragraphs>16</Paragraphs>
  <Slides>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vt:i4>
      </vt:variant>
    </vt:vector>
  </HeadingPairs>
  <TitlesOfParts>
    <vt:vector size="16" baseType="lpstr">
      <vt:lpstr>Algerian</vt:lpstr>
      <vt:lpstr>Arial</vt:lpstr>
      <vt:lpstr>Arial</vt:lpstr>
      <vt:lpstr>Century Gothic</vt:lpstr>
      <vt:lpstr>inherit</vt:lpstr>
      <vt:lpstr>Wingdings 3</vt:lpstr>
      <vt:lpstr>Duman</vt:lpstr>
      <vt:lpstr>ROAD TO COUNTRY  KNOWLEDGE Kocaeli/Korfez Çamlıtepe Mtal team</vt:lpstr>
      <vt:lpstr>Some of Turkey's natural beauty  and Nature Parks </vt:lpstr>
      <vt:lpstr>PowerPoint Sunusu</vt:lpstr>
      <vt:lpstr>PowerPoint Sunusu</vt:lpstr>
      <vt:lpstr>Bolu/ Yedigöller </vt:lpstr>
      <vt:lpstr>İğneada- Longoz Forests </vt:lpstr>
      <vt:lpstr>Bolu-Gölcük Nature Park </vt:lpstr>
      <vt:lpstr>Bursa- Cumalıkızık</vt:lpstr>
      <vt:lpstr>Artvin- Karagöl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COUNTRY  KNOWLEDGE Kocaeli/Korfez Çamlıtepe Mtal team</dc:title>
  <dc:creator>pc</dc:creator>
  <cp:lastModifiedBy>pc</cp:lastModifiedBy>
  <cp:revision>9</cp:revision>
  <dcterms:created xsi:type="dcterms:W3CDTF">2021-01-13T21:34:37Z</dcterms:created>
  <dcterms:modified xsi:type="dcterms:W3CDTF">2021-01-17T14:25:13Z</dcterms:modified>
</cp:coreProperties>
</file>